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58" r:id="rId7"/>
    <p:sldId id="259" r:id="rId8"/>
    <p:sldId id="270" r:id="rId9"/>
    <p:sldId id="271" r:id="rId10"/>
    <p:sldId id="262" r:id="rId11"/>
    <p:sldId id="263" r:id="rId12"/>
    <p:sldId id="265" r:id="rId13"/>
    <p:sldId id="269" r:id="rId14"/>
    <p:sldId id="260" r:id="rId15"/>
    <p:sldId id="267" r:id="rId16"/>
    <p:sldId id="272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108" d="100"/>
          <a:sy n="108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7F1022-3C82-4491-A1F6-6B20EF583771}" type="datetimeFigureOut">
              <a:rPr lang="hr-HR" smtClean="0"/>
              <a:pPr/>
              <a:t>13.4.2022.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F86F36-0557-44CF-806D-3CB58158357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WILLIAM GLASSER</a:t>
            </a:r>
            <a:br>
              <a:rPr lang="hr-HR" b="1" dirty="0"/>
            </a:br>
            <a:r>
              <a:rPr lang="hr-HR" b="1" dirty="0"/>
              <a:t>1925-2013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/>
              <a:t>Autor </a:t>
            </a:r>
            <a:r>
              <a:rPr lang="hr-HR" b="1" dirty="0" err="1"/>
              <a:t>Realitetne</a:t>
            </a:r>
            <a:r>
              <a:rPr lang="hr-HR" b="1"/>
              <a:t> terapije</a:t>
            </a:r>
            <a:endParaRPr lang="hr-HR" b="1" dirty="0"/>
          </a:p>
        </p:txBody>
      </p:sp>
      <p:pic>
        <p:nvPicPr>
          <p:cNvPr id="1026" name="Picture 2" descr="C:\Users\dubravka.stijacic\Desktop\William%20Glasser%20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8424"/>
            <a:ext cx="2304256" cy="2863552"/>
          </a:xfrm>
          <a:prstGeom prst="rect">
            <a:avLst/>
          </a:prstGeom>
          <a:noFill/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038CF6DD-AC8D-4585-A8D0-AF8D3FF15DE0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3856" y="5839405"/>
            <a:ext cx="2002728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F4D8FAD3-154D-4CF5-84BF-B74CB1654E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2504"/>
            <a:ext cx="3794760" cy="861148"/>
          </a:xfrm>
          <a:prstGeom prst="rect">
            <a:avLst/>
          </a:prstGeom>
          <a:noFill/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B01B68BA-7732-4A4F-979E-6FA6624AA552}"/>
              </a:ext>
            </a:extLst>
          </p:cNvPr>
          <p:cNvSpPr txBox="1"/>
          <p:nvPr/>
        </p:nvSpPr>
        <p:spPr>
          <a:xfrm>
            <a:off x="1716852" y="831960"/>
            <a:ext cx="403244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hr-HR" sz="105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 Europska unija iz Europskog socijalnog fonda</a:t>
            </a:r>
            <a:r>
              <a:rPr lang="de-DE" sz="105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10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Dr. </a:t>
            </a:r>
            <a:r>
              <a:rPr lang="hr-HR" dirty="0" err="1"/>
              <a:t>Glasser</a:t>
            </a:r>
            <a:r>
              <a:rPr lang="hr-HR" dirty="0"/>
              <a:t> o </a:t>
            </a:r>
            <a:r>
              <a:rPr lang="hr-HR" dirty="0" err="1"/>
              <a:t>Realitetnoj</a:t>
            </a:r>
            <a:r>
              <a:rPr lang="hr-HR" dirty="0"/>
              <a:t> terapiji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Terapija nije savršena. Psihijatri griješe kao i ostali ljudi. Sa svojim greškama nosim se tako da ih priznam i da učim na njima. Priznavanje grešaka čini me humanijim i doprinosi povezivanju sa klijentom. Ako ne priznam grešku riskiram da pokvarim naš odnos ili da ispadnem smiješan. (</a:t>
            </a:r>
            <a:r>
              <a:rPr lang="hr-HR" dirty="0" err="1"/>
              <a:t>Glasser</a:t>
            </a:r>
            <a:r>
              <a:rPr lang="hr-HR" dirty="0"/>
              <a:t>, 2000.)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F6B9F38F-1621-4BC2-80DE-40BADACE4C8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5733256"/>
            <a:ext cx="2193446" cy="64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BC7775C4-9EF9-4126-BB90-C0A3EBA81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5574"/>
            <a:ext cx="3888432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i="1" dirty="0"/>
              <a:t>     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i="1" dirty="0"/>
              <a:t> </a:t>
            </a:r>
            <a:r>
              <a:rPr lang="hr-HR" b="1" i="1" dirty="0" err="1"/>
              <a:t>Glasser</a:t>
            </a:r>
            <a:r>
              <a:rPr lang="hr-HR" b="1" i="1" dirty="0"/>
              <a:t>: sreća ili mentalno zdravlje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pPr lvl="0"/>
            <a:r>
              <a:rPr lang="hr-HR" b="1" i="1" dirty="0"/>
              <a:t>kad uživate u životu koji je po vašem izboru, </a:t>
            </a:r>
            <a:endParaRPr lang="hr-HR" dirty="0"/>
          </a:p>
          <a:p>
            <a:pPr lvl="0"/>
            <a:r>
              <a:rPr lang="hr-HR" b="1" i="1" dirty="0"/>
              <a:t>kad se dobro slažete s ljudima koji su vam bliski i važni, </a:t>
            </a:r>
            <a:endParaRPr lang="hr-HR" dirty="0"/>
          </a:p>
          <a:p>
            <a:pPr lvl="0"/>
            <a:r>
              <a:rPr lang="hr-HR" b="1" i="1" dirty="0"/>
              <a:t>kad radite u životu nešto što smatrate vrijednim truda, </a:t>
            </a:r>
            <a:endParaRPr lang="hr-HR" dirty="0"/>
          </a:p>
          <a:p>
            <a:pPr lvl="0"/>
            <a:r>
              <a:rPr lang="hr-HR" b="1" i="1" dirty="0"/>
              <a:t>a kad ne radite ništa što bi bilo kome drugome moglo uskratiti istu mogućnost za sreću koju vi imate.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E962969-BCDB-485C-8B37-F4F25CC9080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5797299"/>
            <a:ext cx="2193446" cy="67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7EA41F63-1D3A-4D87-A64C-A0EA55FB1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6271"/>
            <a:ext cx="3794760" cy="861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            </a:t>
            </a:r>
            <a:br>
              <a:rPr lang="hr-HR" dirty="0"/>
            </a:br>
            <a:br>
              <a:rPr lang="hr-HR" dirty="0"/>
            </a:br>
            <a:r>
              <a:rPr lang="hr-HR" dirty="0"/>
              <a:t> 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edukacija u Hrvatskoj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 </a:t>
            </a:r>
            <a:r>
              <a:rPr lang="hr-HR" b="1" u="sng" dirty="0"/>
              <a:t>Leon Lojk </a:t>
            </a:r>
            <a:r>
              <a:rPr lang="hr-HR" b="1" dirty="0"/>
              <a:t>započeo je sa organiziranjem edukacije iz RT još u bivšoj državi.</a:t>
            </a:r>
          </a:p>
          <a:p>
            <a:r>
              <a:rPr lang="hr-HR" b="1" dirty="0"/>
              <a:t> Njegova je zasluga što je Rt došla i ostala u ovim krajevima.</a:t>
            </a:r>
          </a:p>
          <a:p>
            <a:r>
              <a:rPr lang="hr-HR" dirty="0"/>
              <a:t>   Zahvaljujući njemu danas je Realitetna terapija priznata od EAP kao psihoterapijski pravac u Europi</a:t>
            </a:r>
          </a:p>
          <a:p>
            <a:r>
              <a:rPr lang="hr-HR" dirty="0"/>
              <a:t> edukacija za psihoterapeute preko EIRT.</a:t>
            </a:r>
          </a:p>
          <a:p>
            <a:r>
              <a:rPr lang="hr-HR" dirty="0" err="1"/>
              <a:t>Hurt</a:t>
            </a:r>
            <a:r>
              <a:rPr lang="hr-HR" dirty="0"/>
              <a:t> provodi edukaciju prema programu EIRT-a</a:t>
            </a:r>
          </a:p>
          <a:p>
            <a:r>
              <a:rPr lang="hr-HR" dirty="0"/>
              <a:t> 1984.u hrvatskoj je započela edukacija prve     grupe pod vodstvom </a:t>
            </a:r>
            <a:r>
              <a:rPr lang="hr-HR" dirty="0" err="1"/>
              <a:t>dr</a:t>
            </a:r>
            <a:r>
              <a:rPr lang="hr-HR" dirty="0"/>
              <a:t>. </a:t>
            </a:r>
            <a:r>
              <a:rPr lang="hr-HR" dirty="0" err="1"/>
              <a:t>Glassera</a:t>
            </a:r>
            <a:r>
              <a:rPr lang="hr-HR" dirty="0"/>
              <a:t>.</a:t>
            </a:r>
          </a:p>
          <a:p>
            <a:r>
              <a:rPr lang="hr-HR" dirty="0"/>
              <a:t> 1986. druga grupa </a:t>
            </a:r>
            <a:r>
              <a:rPr lang="hr-HR" dirty="0" err="1"/>
              <a:t>edukanata</a:t>
            </a:r>
            <a:endParaRPr lang="hr-HR" dirty="0"/>
          </a:p>
          <a:p>
            <a:r>
              <a:rPr lang="hr-HR" dirty="0"/>
              <a:t>   Do danas osnovnu edukaciju iz RT završilo je oko 900 profesionalaca koji rade s ljudima.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3D79C4AD-B268-4000-8548-E2925C3023E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65989"/>
            <a:ext cx="2193446" cy="5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3F04A16F-A956-4339-83C9-E1BB337B9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2076"/>
            <a:ext cx="3650744" cy="784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6986DF-8D4E-487D-B1D4-7F520CEA6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558615"/>
          </a:xfrm>
        </p:spPr>
        <p:txBody>
          <a:bodyPr>
            <a:normAutofit/>
          </a:bodyPr>
          <a:lstStyle/>
          <a:p>
            <a:pPr algn="ctr"/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HURT</a:t>
            </a:r>
            <a:endParaRPr lang="en-US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247D5D8E-84BE-4559-8594-610FD6263454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0765621"/>
              </p:ext>
            </p:extLst>
          </p:nvPr>
        </p:nvGraphicFramePr>
        <p:xfrm>
          <a:off x="189856" y="1833253"/>
          <a:ext cx="8496944" cy="4584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958173" imgH="3355503" progId="Word.Document.12">
                  <p:embed/>
                </p:oleObj>
              </mc:Choice>
              <mc:Fallback>
                <p:oleObj name="Document" r:id="rId3" imgW="5958173" imgH="33555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856" y="1833253"/>
                        <a:ext cx="8496944" cy="4584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>
            <a:extLst>
              <a:ext uri="{FF2B5EF4-FFF2-40B4-BE49-F238E27FC236}">
                <a16:creationId xmlns:a16="http://schemas.microsoft.com/office/drawing/2014/main" id="{1CA6E97D-AEE2-4DED-A0F6-9A8505A2829E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6022115"/>
            <a:ext cx="2193446" cy="64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6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2618FC76-CFF9-4345-B049-0D95D50C88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2796"/>
            <a:ext cx="3794760" cy="861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419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/>
          </a:bodyPr>
          <a:lstStyle/>
          <a:p>
            <a:pPr algn="ctr"/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biografija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11.5.1925 Cleveland Ohio</a:t>
            </a:r>
          </a:p>
          <a:p>
            <a:r>
              <a:rPr lang="hr-HR" dirty="0"/>
              <a:t>1945 ing. kemije</a:t>
            </a:r>
          </a:p>
          <a:p>
            <a:r>
              <a:rPr lang="hr-HR" dirty="0"/>
              <a:t>1947 klinički psiholog</a:t>
            </a:r>
          </a:p>
          <a:p>
            <a:r>
              <a:rPr lang="hr-HR" dirty="0"/>
              <a:t>1949 liječnik</a:t>
            </a:r>
          </a:p>
          <a:p>
            <a:r>
              <a:rPr lang="hr-HR" dirty="0"/>
              <a:t>1953 psihijatar</a:t>
            </a:r>
          </a:p>
          <a:p>
            <a:r>
              <a:rPr lang="hr-HR" dirty="0"/>
              <a:t>1958 privatna praksa do 1986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0B83ADC0-5D3F-47A2-AD16-E787C901649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5804556"/>
            <a:ext cx="1949175" cy="63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6F6D973A-45B2-40BF-9E89-25DC2ADA0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620" y="5169"/>
            <a:ext cx="3794760" cy="861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Iskustvo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Prvi posao Veteranska bolnica, gdje se </a:t>
            </a:r>
            <a:r>
              <a:rPr lang="hr-HR" dirty="0" err="1"/>
              <a:t>suprostavlja</a:t>
            </a:r>
            <a:r>
              <a:rPr lang="hr-HR" dirty="0"/>
              <a:t> </a:t>
            </a:r>
            <a:r>
              <a:rPr lang="hr-HR" dirty="0" err="1"/>
              <a:t>klasičmim</a:t>
            </a:r>
            <a:r>
              <a:rPr lang="hr-HR" dirty="0"/>
              <a:t> Frojdovskim uvjerenjima</a:t>
            </a:r>
          </a:p>
          <a:p>
            <a:r>
              <a:rPr lang="hr-HR" dirty="0" err="1"/>
              <a:t>Ventura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za delinkventne djevojke, započeo sa idejama koje su postale osnova RT.</a:t>
            </a:r>
          </a:p>
          <a:p>
            <a:r>
              <a:rPr lang="hr-HR" dirty="0"/>
              <a:t>Podršku dobio od starijeg psihijatra mentora </a:t>
            </a:r>
            <a:r>
              <a:rPr lang="hr-HR" dirty="0" err="1"/>
              <a:t>dr</a:t>
            </a:r>
            <a:r>
              <a:rPr lang="hr-HR" dirty="0"/>
              <a:t>. </a:t>
            </a:r>
            <a:r>
              <a:rPr lang="hr-HR" dirty="0" err="1"/>
              <a:t>Harringtona</a:t>
            </a:r>
            <a:r>
              <a:rPr lang="hr-HR" dirty="0"/>
              <a:t>, koji se nije slagao sa </a:t>
            </a:r>
            <a:r>
              <a:rPr lang="hr-HR" dirty="0" err="1"/>
              <a:t>Frojdovim</a:t>
            </a:r>
            <a:r>
              <a:rPr lang="hr-HR" dirty="0"/>
              <a:t> tumačenjem mentalnih bolesti.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5972F17-E12A-454F-BD46-F375DDA989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5733256"/>
            <a:ext cx="2193446" cy="61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99562BC1-CF4A-4116-9C6E-7E5D4EE53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4978"/>
            <a:ext cx="3794760" cy="861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698"/>
            <a:ext cx="7467600" cy="1377110"/>
          </a:xfrm>
        </p:spPr>
        <p:txBody>
          <a:bodyPr>
            <a:normAutofit/>
          </a:bodyPr>
          <a:lstStyle/>
          <a:p>
            <a:pPr algn="ctr"/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WGI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1967 Institut for Reality </a:t>
            </a:r>
            <a:r>
              <a:rPr lang="hr-HR" dirty="0" err="1"/>
              <a:t>Therapy</a:t>
            </a:r>
            <a:endParaRPr lang="hr-HR" dirty="0"/>
          </a:p>
          <a:p>
            <a:r>
              <a:rPr lang="hr-HR" dirty="0"/>
              <a:t>1994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Insitute</a:t>
            </a:r>
            <a:r>
              <a:rPr lang="hr-HR" dirty="0"/>
              <a:t> for 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, </a:t>
            </a:r>
            <a:r>
              <a:rPr lang="hr-HR" dirty="0" err="1"/>
              <a:t>Reality</a:t>
            </a:r>
            <a:r>
              <a:rPr lang="hr-HR" dirty="0"/>
              <a:t> </a:t>
            </a:r>
            <a:r>
              <a:rPr lang="hr-HR" dirty="0" err="1"/>
              <a:t>Therapy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Management</a:t>
            </a:r>
          </a:p>
          <a:p>
            <a:r>
              <a:rPr lang="hr-HR" dirty="0"/>
              <a:t>1996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William</a:t>
            </a:r>
            <a:r>
              <a:rPr lang="hr-HR" dirty="0"/>
              <a:t> </a:t>
            </a:r>
            <a:r>
              <a:rPr lang="hr-HR" dirty="0" err="1"/>
              <a:t>Glasser</a:t>
            </a:r>
            <a:r>
              <a:rPr lang="hr-HR" dirty="0"/>
              <a:t> Institute</a:t>
            </a:r>
          </a:p>
          <a:p>
            <a:r>
              <a:rPr lang="hr-HR" dirty="0"/>
              <a:t>2010 </a:t>
            </a:r>
            <a:r>
              <a:rPr lang="hr-HR" dirty="0" err="1"/>
              <a:t>William</a:t>
            </a:r>
            <a:r>
              <a:rPr lang="hr-HR" dirty="0"/>
              <a:t> </a:t>
            </a:r>
            <a:r>
              <a:rPr lang="hr-HR" dirty="0" err="1"/>
              <a:t>Glasser</a:t>
            </a:r>
            <a:r>
              <a:rPr lang="hr-HR" dirty="0"/>
              <a:t>  </a:t>
            </a:r>
            <a:r>
              <a:rPr lang="hr-HR" dirty="0" err="1"/>
              <a:t>International</a:t>
            </a:r>
            <a:endParaRPr lang="hr-HR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5AA811B-0A46-4F5B-B571-E91187464BA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661248"/>
            <a:ext cx="2193446" cy="56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AFD97F8C-E635-4277-94BC-F7DE6AEA5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620" y="131614"/>
            <a:ext cx="3794760" cy="861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788" y="283719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                              </a:t>
            </a:r>
            <a:br>
              <a:rPr lang="hr-HR" dirty="0"/>
            </a:b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WGI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William </a:t>
            </a:r>
            <a:r>
              <a:rPr lang="en-GB" dirty="0" err="1"/>
              <a:t>Glasser</a:t>
            </a:r>
            <a:r>
              <a:rPr lang="en-GB" dirty="0"/>
              <a:t> International </a:t>
            </a:r>
            <a:r>
              <a:rPr lang="en-GB" dirty="0" err="1"/>
              <a:t>okuplja</a:t>
            </a:r>
            <a:r>
              <a:rPr lang="en-GB" dirty="0"/>
              <a:t> </a:t>
            </a:r>
            <a:r>
              <a:rPr lang="en-GB" dirty="0" err="1"/>
              <a:t>sve</a:t>
            </a:r>
            <a:r>
              <a:rPr lang="en-GB" dirty="0"/>
              <a:t> institute, </a:t>
            </a:r>
            <a:r>
              <a:rPr lang="en-GB" dirty="0" err="1"/>
              <a:t>udruge</a:t>
            </a:r>
            <a:r>
              <a:rPr lang="en-GB" dirty="0"/>
              <a:t>, </a:t>
            </a:r>
            <a:r>
              <a:rPr lang="en-GB" dirty="0" err="1"/>
              <a:t>organizacije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bave</a:t>
            </a:r>
            <a:r>
              <a:rPr lang="en-GB" dirty="0"/>
              <a:t> </a:t>
            </a:r>
            <a:r>
              <a:rPr lang="en-GB" dirty="0" err="1"/>
              <a:t>proučavanjem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prenošenjem</a:t>
            </a:r>
            <a:r>
              <a:rPr lang="en-GB" dirty="0"/>
              <a:t> </a:t>
            </a:r>
            <a:r>
              <a:rPr lang="en-GB" dirty="0" err="1"/>
              <a:t>njegovih</a:t>
            </a:r>
            <a:r>
              <a:rPr lang="en-GB" dirty="0"/>
              <a:t> </a:t>
            </a:r>
            <a:r>
              <a:rPr lang="en-GB" dirty="0" err="1"/>
              <a:t>ideja</a:t>
            </a:r>
            <a:r>
              <a:rPr lang="hr-HR" dirty="0"/>
              <a:t>.</a:t>
            </a:r>
            <a:r>
              <a:rPr lang="en-GB" dirty="0"/>
              <a:t> </a:t>
            </a:r>
            <a:endParaRPr lang="hr-HR" dirty="0"/>
          </a:p>
          <a:p>
            <a:r>
              <a:rPr lang="hr-HR" dirty="0"/>
              <a:t>Međunarodne konferencije </a:t>
            </a:r>
            <a:r>
              <a:rPr lang="en-GB" dirty="0" err="1"/>
              <a:t>održavaju</a:t>
            </a:r>
            <a:r>
              <a:rPr lang="en-GB" dirty="0"/>
              <a:t> se </a:t>
            </a:r>
            <a:r>
              <a:rPr lang="en-GB" dirty="0" err="1"/>
              <a:t>svake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godine</a:t>
            </a:r>
            <a:r>
              <a:rPr lang="en-GB" dirty="0"/>
              <a:t>. </a:t>
            </a:r>
            <a:endParaRPr lang="hr-HR" dirty="0"/>
          </a:p>
          <a:p>
            <a:endParaRPr lang="hr-HR" dirty="0"/>
          </a:p>
          <a:p>
            <a:r>
              <a:rPr lang="hr-HR" dirty="0"/>
              <a:t>2012.</a:t>
            </a:r>
            <a:r>
              <a:rPr lang="en-GB" dirty="0"/>
              <a:t> </a:t>
            </a:r>
            <a:r>
              <a:rPr lang="hr-HR" dirty="0"/>
              <a:t>n</a:t>
            </a:r>
            <a:r>
              <a:rPr lang="en-GB" dirty="0"/>
              <a:t>a  </a:t>
            </a:r>
            <a:r>
              <a:rPr lang="en-GB" dirty="0" err="1"/>
              <a:t>konferenciji</a:t>
            </a:r>
            <a:r>
              <a:rPr lang="en-GB" dirty="0"/>
              <a:t>  u Los </a:t>
            </a:r>
            <a:r>
              <a:rPr lang="en-GB" dirty="0" err="1"/>
              <a:t>Angelesu</a:t>
            </a:r>
            <a:r>
              <a:rPr lang="en-GB" dirty="0"/>
              <a:t>  </a:t>
            </a:r>
            <a:endParaRPr lang="hr-HR" dirty="0"/>
          </a:p>
          <a:p>
            <a:r>
              <a:rPr lang="en-GB" dirty="0"/>
              <a:t> </a:t>
            </a:r>
            <a:r>
              <a:rPr lang="hr-HR" dirty="0"/>
              <a:t>u</a:t>
            </a:r>
            <a:r>
              <a:rPr lang="en-GB" dirty="0"/>
              <a:t> </a:t>
            </a:r>
            <a:r>
              <a:rPr lang="en-GB" dirty="0" err="1"/>
              <a:t>gradu</a:t>
            </a:r>
            <a:r>
              <a:rPr lang="en-GB" dirty="0"/>
              <a:t> u </a:t>
            </a:r>
            <a:r>
              <a:rPr lang="en-GB" dirty="0" err="1"/>
              <a:t>kojem</a:t>
            </a:r>
            <a:r>
              <a:rPr lang="en-GB" dirty="0"/>
              <a:t> je </a:t>
            </a:r>
            <a:r>
              <a:rPr lang="en-GB" dirty="0" err="1"/>
              <a:t>živio</a:t>
            </a:r>
            <a:r>
              <a:rPr lang="en-GB" dirty="0"/>
              <a:t>, Dr. </a:t>
            </a:r>
            <a:r>
              <a:rPr lang="en-GB" dirty="0" err="1"/>
              <a:t>Glasser</a:t>
            </a:r>
            <a:r>
              <a:rPr lang="en-GB" dirty="0"/>
              <a:t> je </a:t>
            </a:r>
            <a:r>
              <a:rPr lang="en-GB" dirty="0" err="1"/>
              <a:t>još</a:t>
            </a:r>
            <a:r>
              <a:rPr lang="en-GB" dirty="0"/>
              <a:t> </a:t>
            </a:r>
            <a:r>
              <a:rPr lang="en-GB" dirty="0" err="1"/>
              <a:t>aktivno</a:t>
            </a:r>
            <a:r>
              <a:rPr lang="en-GB" dirty="0"/>
              <a:t> </a:t>
            </a:r>
            <a:r>
              <a:rPr lang="en-GB" dirty="0" err="1"/>
              <a:t>sudjelovao</a:t>
            </a:r>
            <a:r>
              <a:rPr lang="en-GB" dirty="0"/>
              <a:t>, </a:t>
            </a:r>
            <a:r>
              <a:rPr lang="en-GB" dirty="0" err="1"/>
              <a:t>iako</a:t>
            </a:r>
            <a:r>
              <a:rPr lang="en-GB" dirty="0"/>
              <a:t> </a:t>
            </a:r>
            <a:r>
              <a:rPr lang="en-GB" dirty="0" err="1"/>
              <a:t>narušena</a:t>
            </a:r>
            <a:r>
              <a:rPr lang="en-GB" dirty="0"/>
              <a:t> </a:t>
            </a:r>
            <a:r>
              <a:rPr lang="en-GB" dirty="0" err="1"/>
              <a:t>zdravlja</a:t>
            </a:r>
            <a:r>
              <a:rPr lang="en-GB" dirty="0"/>
              <a:t>.</a:t>
            </a:r>
            <a:endParaRPr lang="hr-HR" dirty="0"/>
          </a:p>
          <a:p>
            <a:endParaRPr lang="hr-HR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D2CE29FD-3DED-408A-9FBD-6ACD77D9104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881" y="5851060"/>
            <a:ext cx="2193446" cy="4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4B2486C9-BA5A-4618-9C11-C4E3181EF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3794760" cy="759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390"/>
            <a:ext cx="7467600" cy="1491426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hr-HR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altLang="en-US" b="1" dirty="0">
                <a:solidFill>
                  <a:srgbClr val="006600"/>
                </a:solidFill>
              </a:rPr>
              <a:t>  </a:t>
            </a:r>
            <a:r>
              <a:rPr lang="en-US" altLang="en-US" b="1" dirty="0">
                <a:solidFill>
                  <a:schemeClr val="tx1"/>
                </a:solidFill>
              </a:rPr>
              <a:t>MISIJA</a:t>
            </a:r>
            <a:r>
              <a:rPr lang="hr-HR" altLang="en-US" b="1" dirty="0">
                <a:solidFill>
                  <a:schemeClr val="tx1"/>
                </a:solidFill>
              </a:rPr>
              <a:t> WGI 2013.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hr-HR" altLang="en-US" b="1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endParaRPr lang="hr-HR" altLang="en-US" b="1" dirty="0"/>
          </a:p>
          <a:p>
            <a:pPr marL="0" indent="0">
              <a:buNone/>
              <a:defRPr/>
            </a:pPr>
            <a:r>
              <a:rPr lang="en-US" altLang="en-US" b="1" dirty="0" err="1"/>
              <a:t>Naša</a:t>
            </a:r>
            <a:r>
              <a:rPr lang="en-US" altLang="en-US" b="1" dirty="0"/>
              <a:t> je </a:t>
            </a:r>
            <a:r>
              <a:rPr lang="en-US" altLang="en-US" b="1" dirty="0" err="1"/>
              <a:t>misija</a:t>
            </a:r>
            <a:r>
              <a:rPr lang="en-US" altLang="en-US" b="1" dirty="0"/>
              <a:t> </a:t>
            </a:r>
            <a:r>
              <a:rPr lang="en-US" altLang="en-US" b="1" dirty="0" err="1"/>
              <a:t>razvijati</a:t>
            </a:r>
            <a:r>
              <a:rPr lang="en-US" altLang="en-US" b="1" dirty="0"/>
              <a:t> i </a:t>
            </a:r>
            <a:r>
              <a:rPr lang="en-US" altLang="en-US" b="1" dirty="0" err="1"/>
              <a:t>promicati</a:t>
            </a:r>
            <a:r>
              <a:rPr lang="en-US" altLang="en-US" b="1" dirty="0"/>
              <a:t> </a:t>
            </a:r>
            <a:r>
              <a:rPr lang="en-US" altLang="en-US" b="1" dirty="0" err="1"/>
              <a:t>primjenu</a:t>
            </a:r>
            <a:r>
              <a:rPr lang="en-US" altLang="en-US" b="1" dirty="0"/>
              <a:t> </a:t>
            </a:r>
            <a:r>
              <a:rPr lang="en-US" altLang="en-US" b="1" dirty="0" err="1"/>
              <a:t>Psihologije</a:t>
            </a:r>
            <a:r>
              <a:rPr lang="en-US" altLang="en-US" b="1" dirty="0"/>
              <a:t> </a:t>
            </a:r>
            <a:r>
              <a:rPr lang="en-US" altLang="en-US" b="1" dirty="0" err="1"/>
              <a:t>teorije</a:t>
            </a:r>
            <a:r>
              <a:rPr lang="en-US" altLang="en-US" b="1" dirty="0"/>
              <a:t> </a:t>
            </a:r>
            <a:r>
              <a:rPr lang="en-US" altLang="en-US" b="1" dirty="0" err="1"/>
              <a:t>izbora</a:t>
            </a:r>
            <a:r>
              <a:rPr lang="en-US" altLang="en-US" b="1" dirty="0"/>
              <a:t>  </a:t>
            </a:r>
            <a:r>
              <a:rPr lang="en-US" altLang="en-US" b="1" dirty="0" err="1"/>
              <a:t>kao</a:t>
            </a:r>
            <a:r>
              <a:rPr lang="en-US" altLang="en-US" b="1" dirty="0"/>
              <a:t> </a:t>
            </a:r>
            <a:r>
              <a:rPr lang="en-US" altLang="en-US" b="1" dirty="0" err="1"/>
              <a:t>utjecajnog</a:t>
            </a:r>
            <a:r>
              <a:rPr lang="en-US" altLang="en-US" b="1" dirty="0"/>
              <a:t>, </a:t>
            </a:r>
            <a:r>
              <a:rPr lang="en-US" altLang="en-US" b="1" dirty="0" err="1"/>
              <a:t>djelotvornog</a:t>
            </a:r>
            <a:r>
              <a:rPr lang="en-US" altLang="en-US" b="1" dirty="0"/>
              <a:t> i </a:t>
            </a:r>
            <a:r>
              <a:rPr lang="en-US" altLang="en-US" b="1" dirty="0" err="1"/>
              <a:t>društveno</a:t>
            </a:r>
            <a:r>
              <a:rPr lang="en-US" altLang="en-US" b="1" dirty="0"/>
              <a:t> </a:t>
            </a:r>
            <a:r>
              <a:rPr lang="en-US" altLang="en-US" b="1" dirty="0" err="1"/>
              <a:t>odgovornog</a:t>
            </a:r>
            <a:r>
              <a:rPr lang="en-US" altLang="en-US" b="1" dirty="0"/>
              <a:t> </a:t>
            </a:r>
            <a:r>
              <a:rPr lang="en-US" altLang="en-US" b="1" dirty="0" err="1"/>
              <a:t>načina</a:t>
            </a:r>
            <a:r>
              <a:rPr lang="en-US" altLang="en-US" b="1" dirty="0"/>
              <a:t> </a:t>
            </a:r>
            <a:r>
              <a:rPr lang="en-US" altLang="en-US" b="1" dirty="0" err="1"/>
              <a:t>pomoći</a:t>
            </a:r>
            <a:r>
              <a:rPr lang="en-US" altLang="en-US" b="1" dirty="0"/>
              <a:t> </a:t>
            </a:r>
            <a:r>
              <a:rPr lang="en-US" altLang="en-US" b="1" dirty="0" err="1"/>
              <a:t>ljudima</a:t>
            </a:r>
            <a:r>
              <a:rPr lang="en-US" altLang="en-US" b="1" dirty="0"/>
              <a:t> da </a:t>
            </a:r>
            <a:r>
              <a:rPr lang="en-US" altLang="en-US" b="1" dirty="0" err="1"/>
              <a:t>dobiju</a:t>
            </a:r>
            <a:r>
              <a:rPr lang="en-US" altLang="en-US" b="1" dirty="0"/>
              <a:t> ono </a:t>
            </a:r>
            <a:r>
              <a:rPr lang="en-US" altLang="en-US" b="1" dirty="0" err="1"/>
              <a:t>što</a:t>
            </a:r>
            <a:r>
              <a:rPr lang="en-US" altLang="en-US" b="1" dirty="0"/>
              <a:t> </a:t>
            </a:r>
            <a:r>
              <a:rPr lang="en-US" altLang="en-US" b="1" dirty="0" err="1"/>
              <a:t>žele</a:t>
            </a:r>
            <a:r>
              <a:rPr lang="en-US" altLang="en-US" b="1" dirty="0"/>
              <a:t> i </a:t>
            </a:r>
            <a:r>
              <a:rPr lang="en-US" altLang="en-US" b="1" dirty="0" err="1"/>
              <a:t>trebaju</a:t>
            </a:r>
            <a:r>
              <a:rPr lang="en-US" altLang="en-US" b="1" dirty="0"/>
              <a:t> u </a:t>
            </a:r>
            <a:r>
              <a:rPr lang="en-US" altLang="en-US" b="1" dirty="0" err="1"/>
              <a:t>svom</a:t>
            </a:r>
            <a:r>
              <a:rPr lang="en-US" altLang="en-US" b="1" dirty="0"/>
              <a:t> </a:t>
            </a:r>
            <a:r>
              <a:rPr lang="en-US" altLang="en-US" b="1" dirty="0" err="1"/>
              <a:t>živ</a:t>
            </a:r>
            <a:r>
              <a:rPr lang="hr-HR" altLang="en-US" b="1" dirty="0"/>
              <a:t>otu.</a:t>
            </a:r>
            <a:endParaRPr lang="hr-HR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25F4400-F0E5-4026-B476-F8C991A675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5681941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AD54A9E6-B292-4701-B0F2-0208D0BEE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1703"/>
            <a:ext cx="3794760" cy="861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00478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Knjige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/>
              <a:t>William</a:t>
            </a:r>
            <a:r>
              <a:rPr lang="hr-HR" dirty="0"/>
              <a:t> </a:t>
            </a:r>
            <a:r>
              <a:rPr lang="hr-HR" dirty="0" err="1"/>
              <a:t>Glasser</a:t>
            </a:r>
            <a:r>
              <a:rPr lang="hr-HR" dirty="0"/>
              <a:t> je autor </a:t>
            </a:r>
            <a:r>
              <a:rPr lang="en-US" dirty="0"/>
              <a:t>27 </a:t>
            </a:r>
            <a:r>
              <a:rPr lang="en-US" dirty="0" err="1"/>
              <a:t>knjiga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prevedene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prodane</a:t>
            </a:r>
            <a:r>
              <a:rPr lang="en-US" dirty="0"/>
              <a:t> u </a:t>
            </a:r>
            <a:r>
              <a:rPr lang="en-US" dirty="0" err="1"/>
              <a:t>milijunima</a:t>
            </a:r>
            <a:r>
              <a:rPr lang="en-US" dirty="0"/>
              <a:t> </a:t>
            </a:r>
            <a:r>
              <a:rPr lang="en-US" dirty="0" err="1"/>
              <a:t>primjeraka</a:t>
            </a:r>
            <a:r>
              <a:rPr lang="en-US" dirty="0"/>
              <a:t>.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objavljena</a:t>
            </a:r>
            <a:r>
              <a:rPr lang="en-US" dirty="0"/>
              <a:t> je </a:t>
            </a:r>
            <a:r>
              <a:rPr lang="en-US" dirty="0" err="1"/>
              <a:t>daleke</a:t>
            </a:r>
            <a:r>
              <a:rPr lang="en-US" dirty="0"/>
              <a:t> 1965. </a:t>
            </a:r>
            <a:r>
              <a:rPr lang="en-US" dirty="0" err="1"/>
              <a:t>godine</a:t>
            </a:r>
            <a:r>
              <a:rPr lang="en-US" dirty="0"/>
              <a:t> s </a:t>
            </a:r>
            <a:r>
              <a:rPr lang="en-US" dirty="0" err="1"/>
              <a:t>naslovom</a:t>
            </a:r>
            <a:r>
              <a:rPr lang="en-US" dirty="0"/>
              <a:t> </a:t>
            </a:r>
            <a:r>
              <a:rPr lang="en-US" b="1" i="1" dirty="0"/>
              <a:t>Realitetna </a:t>
            </a:r>
            <a:r>
              <a:rPr lang="en-US" b="1" i="1" dirty="0" err="1"/>
              <a:t>terapija</a:t>
            </a:r>
            <a:r>
              <a:rPr lang="en-US" dirty="0"/>
              <a:t> (</a:t>
            </a:r>
            <a:r>
              <a:rPr lang="en-US" i="1" dirty="0"/>
              <a:t>Reality Therapy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hr-HR" dirty="0"/>
              <a:t> je</a:t>
            </a:r>
            <a:r>
              <a:rPr lang="en-US" dirty="0"/>
              <a:t> </a:t>
            </a:r>
            <a:r>
              <a:rPr lang="hr-HR" dirty="0"/>
              <a:t>bestseler.</a:t>
            </a:r>
          </a:p>
          <a:p>
            <a:r>
              <a:rPr lang="hr-HR" dirty="0"/>
              <a:t>1996 mijenja naziv Teorija kontrole u Teorija izbora.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A8B1C9A9-97FF-4860-A4F4-8BD34B4D59B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5807025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A7F6B0D1-4377-4F7C-A80E-E2F0C77E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5829"/>
            <a:ext cx="4320480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67600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2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2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/>
              <a:t>Rasprostranjenost 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Do sada je preko </a:t>
            </a:r>
            <a:r>
              <a:rPr lang="hr-HR" b="1" dirty="0"/>
              <a:t>84,000</a:t>
            </a:r>
            <a:r>
              <a:rPr lang="hr-HR" dirty="0"/>
              <a:t> ljudi u svijetu prošlo njegovu intenzivnu 2-godišnju edukaciju</a:t>
            </a:r>
          </a:p>
          <a:p>
            <a:r>
              <a:rPr lang="hr-HR" dirty="0"/>
              <a:t> nakon dvogodišnje edukacije polaznici dobiju Certifikat kao potvrdu da mogu primjenjivati  RT/TI u  sa klijentima s kojima rade.</a:t>
            </a:r>
          </a:p>
          <a:p>
            <a:endParaRPr lang="hr-HR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A89E616F-D132-4334-AA4C-859E991E5FC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681941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9865A19B-EF67-441D-A2E7-146714FBE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0"/>
            <a:ext cx="3794760" cy="861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Danas se njegove ideje poučavaju doslovce na svim kontinentima. Predavao je i pisao o :</a:t>
            </a:r>
          </a:p>
          <a:p>
            <a:pPr lvl="0"/>
            <a:r>
              <a:rPr lang="hr-HR" dirty="0"/>
              <a:t>odgoju i obrazovanju, </a:t>
            </a:r>
          </a:p>
          <a:p>
            <a:pPr lvl="0"/>
            <a:r>
              <a:rPr lang="hr-HR" dirty="0"/>
              <a:t>braku i roditeljstvu, </a:t>
            </a:r>
          </a:p>
          <a:p>
            <a:pPr lvl="0"/>
            <a:r>
              <a:rPr lang="hr-HR" dirty="0"/>
              <a:t>savjetovanju i psihoterapiji, </a:t>
            </a:r>
          </a:p>
          <a:p>
            <a:pPr lvl="0"/>
            <a:r>
              <a:rPr lang="hr-HR" dirty="0"/>
              <a:t>menadžmentu i </a:t>
            </a:r>
          </a:p>
          <a:p>
            <a:pPr lvl="0"/>
            <a:r>
              <a:rPr lang="hr-HR" dirty="0"/>
              <a:t>osobnoj dobrobiti / </a:t>
            </a:r>
            <a:r>
              <a:rPr lang="hr-HR" i="1" dirty="0" err="1"/>
              <a:t>wellbeing</a:t>
            </a:r>
            <a:r>
              <a:rPr lang="hr-HR" dirty="0"/>
              <a:t> 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BCD44DB9-99CC-44F3-BFC8-759A4006702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5689786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E133D116-87AA-4424-8922-75C0F4CC2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2076"/>
            <a:ext cx="3794760" cy="861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AF15D411F20549B2643CDEEBB81212" ma:contentTypeVersion="1" ma:contentTypeDescription="Create a new document." ma:contentTypeScope="" ma:versionID="adbf0cf4fcf8dcd7fa8508e2cbc7ef02">
  <xsd:schema xmlns:xsd="http://www.w3.org/2001/XMLSchema" xmlns:xs="http://www.w3.org/2001/XMLSchema" xmlns:p="http://schemas.microsoft.com/office/2006/metadata/properties" xmlns:ns3="1d85ccd8-8699-416f-89ec-076db436b861" targetNamespace="http://schemas.microsoft.com/office/2006/metadata/properties" ma:root="true" ma:fieldsID="ea2d22c3f08618ae1463e633ab1106d9" ns3:_="">
    <xsd:import namespace="1d85ccd8-8699-416f-89ec-076db436b861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5ccd8-8699-416f-89ec-076db436b86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557D2E-B9DD-4863-918D-A9D7C134878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d85ccd8-8699-416f-89ec-076db436b86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C46D69A-9B0B-4BDF-8691-B77F26B999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3EC9DD-46D9-4A51-B240-550D57C1A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5ccd8-8699-416f-89ec-076db436b8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435</TotalTime>
  <Words>582</Words>
  <Application>Microsoft Office PowerPoint</Application>
  <PresentationFormat>Prikaz na zaslonu (4:3)</PresentationFormat>
  <Paragraphs>67</Paragraphs>
  <Slides>13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0" baseType="lpstr">
      <vt:lpstr>Calibri</vt:lpstr>
      <vt:lpstr>Century Schoolbook</vt:lpstr>
      <vt:lpstr>Times New Roman</vt:lpstr>
      <vt:lpstr>Wingdings</vt:lpstr>
      <vt:lpstr>Wingdings 2</vt:lpstr>
      <vt:lpstr>Oriel</vt:lpstr>
      <vt:lpstr>Document</vt:lpstr>
      <vt:lpstr>WILLIAM GLASSER 1925-2013 </vt:lpstr>
      <vt:lpstr>Projekt je sufinancirala Europska Unija iz Europskog socijalnog fonda. biografija</vt:lpstr>
      <vt:lpstr>      Projekt je sufinancirala Europska Unija iz Europskog socijalnog fonda. Iskustvo</vt:lpstr>
      <vt:lpstr>Projekt je sufinancirala Europska Unija iz Europskog socijalnog fonda. WGI </vt:lpstr>
      <vt:lpstr>                               Projekt je sufinancirala Europska Unija iz Europskog socijalnog fonda. WGI</vt:lpstr>
      <vt:lpstr>                                                     Projekt je sufinancirala Europska Unija iz Europskog socijalnog fonda.   MISIJA WGI 2013.</vt:lpstr>
      <vt:lpstr>    Projekt je sufinancirala Europska Unija iz Europskog socijalnog fonda. Knjige </vt:lpstr>
      <vt:lpstr>                                                                                                                                                                                                                                                         Projekt je sufinancirala Europska Unija iz Europskog socijalnog fonda  . Rasprostranjenost RT</vt:lpstr>
      <vt:lpstr>         Projekt je sufinancirala Europska Unija iz Europskog socijalnog fonda. </vt:lpstr>
      <vt:lpstr>     Projekt je sufinancirala Europska Unija iz Europskog socijalnog fonda. Dr. Glasser o Realitetnoj terapiji </vt:lpstr>
      <vt:lpstr>     Projekt je sufinancirala Europska Unija iz Europskog socijalnog fonda.  Glasser: sreća ili mentalno zdravlje  </vt:lpstr>
      <vt:lpstr>               Projekt je sufinancirala Europska Unija iz Europskog socijalnog fonda. edukacija u Hrvatskoj</vt:lpstr>
      <vt:lpstr>Projekt je sufinancirala Europska Unija iz Europskog socijalnog fonda. HURT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dubravka.stijacic</dc:creator>
  <cp:lastModifiedBy>Mirela Bilić</cp:lastModifiedBy>
  <cp:revision>24</cp:revision>
  <dcterms:created xsi:type="dcterms:W3CDTF">2013-10-24T13:05:24Z</dcterms:created>
  <dcterms:modified xsi:type="dcterms:W3CDTF">2022-04-13T08:40:25Z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0x010100B9AF15D411F20549B2643CDEEBB81212</vt:lpwstr>
  </property>
</Properties>
</file>